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2.xml" ContentType="application/xml"/>
  <Override PartName="/customXml/itemProps1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3.xml" ContentType="application/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6.wmf" ContentType="image/x-wmf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wmf" ContentType="image/x-wmf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350" spc="-1" strike="noStrike">
                <a:solidFill>
                  <a:srgbClr val="413c3a"/>
                </a:solidFill>
                <a:latin typeface="Arial"/>
              </a:rPr>
              <a:t>Click to move the slide</a:t>
            </a:r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 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 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 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22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8D81A39-CC96-42F8-9CE3-ED754292A321}" type="slidenum">
              <a:rPr b="0" lang="en-GB" sz="1400" spc="-1" strike="noStrike">
                <a:latin typeface="Times New Roman"/>
              </a:rPr>
              <a:t>1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One of the clinical Application of PET scan is detecting Epilepsy.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FDG-PET detects </a:t>
            </a:r>
            <a:r>
              <a:rPr b="0" i="1" lang="en-GB" sz="2000" spc="-1" strike="noStrike">
                <a:latin typeface="Arial"/>
              </a:rPr>
              <a:t>inter-ictal hypometabolism</a:t>
            </a:r>
            <a:r>
              <a:rPr b="0" lang="en-GB" sz="2000" spc="-1" strike="noStrike">
                <a:latin typeface="Arial"/>
              </a:rPr>
              <a:t>—areas where glucose use drops between seizures.</a:t>
            </a:r>
            <a:br/>
            <a:r>
              <a:rPr b="0" lang="en-GB" sz="2000" spc="-1" strike="noStrike">
                <a:latin typeface="Arial"/>
              </a:rPr>
              <a:t> Those cold spots often match the abnormal EEG electrodes we see during monitoring. Because FDG uptake changes slowly, PET isn’t ideal for real-time seizure capture, but it is very useful when we co-register it with MRI.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Coregistration means combining PET and MRI images by overlaying PET image and MRI image. This also helps doctors find the exact spot in the brain where seizures start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In panel (a), we see a fused image of PET and MRI. The colored area represents glucose metabolism, and the dashed box highlights a region of interictal hypometabolism—a common marker for the zone where the seizures start.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Panel (b) zooms in on this area using a color map to clearly show the reduced activity.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Panels (c) and (d) show the same region on standard MRI. They are slightly brighter or darker, but it is not enough to make a conclusion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By combining PET and MRI, we can see both function and structure together, making it easier to pinpoint the seizure focus—even when the MRI looks nearly normal.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27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A4473C2-2B1A-4E8A-B63F-96213FA4078F}" type="slidenum">
              <a:rPr b="0" lang="en-GB" sz="1200" spc="-1" strike="noStrike">
                <a:latin typeface="Arial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When a spot uses less sugar, it means the brain cells there are slowing down or dying.</a:t>
            </a:r>
            <a:br/>
            <a:r>
              <a:rPr b="0" lang="en-GB" sz="2000" spc="-1" strike="noStrike">
                <a:latin typeface="Arial"/>
              </a:rPr>
              <a:t>Different kinds of dementia slow down </a:t>
            </a:r>
            <a:r>
              <a:rPr b="1" lang="en-GB" sz="2000" spc="-1" strike="noStrike">
                <a:latin typeface="Arial"/>
              </a:rPr>
              <a:t>different</a:t>
            </a:r>
            <a:r>
              <a:rPr b="0" lang="en-GB" sz="2000" spc="-1" strike="noStrike">
                <a:latin typeface="Arial"/>
              </a:rPr>
              <a:t> parts of the brain. In this photo, it shows different patterns of hypometabolism depending on the dementia type. So, a single 20-minute FDG-PET scan can sort out four very different dementias. This is something neuropsych testing or structural MRI alone often can’t do.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There are newer tracers other than FDG, like amyloid and tau tracers. Let’s see how newer PET tracers can tell us even more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 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8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C561628-CEC2-493B-9771-45B54CFA9B8D}" type="slidenum">
              <a:rPr b="0" lang="en-GB" sz="1200" spc="-1" strike="noStrike">
                <a:latin typeface="Arial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PET can be also used for the Amyloid Imaging.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Even though the cause of the Alzheimer's disease is not known, Accumulation of amyloid plaque is main characteristic of if.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  <a:ea typeface="Calibri"/>
              </a:rPr>
              <a:t>PET is especially useful for when the progressive MCI(Mild Cognitive Impairment) is unclear or atypical Alzheimer's is suspected.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  <a:ea typeface="Calibri"/>
              </a:rPr>
              <a:t>Florbetapir is the agent currently used for Amyloid Imaging.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Calibri"/>
                <a:ea typeface="Calibri"/>
              </a:rPr>
              <a:t>Florbetapir PET scans are used with a binary interpretation, If there is little or no amyloid detected in the brain, it is negative.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Calibri"/>
                <a:ea typeface="Calibri"/>
              </a:rPr>
              <a:t> </a:t>
            </a:r>
            <a:r>
              <a:rPr b="0" lang="en-GB" sz="2000" spc="-1" strike="noStrike">
                <a:latin typeface="Calibri"/>
                <a:ea typeface="Calibri"/>
              </a:rPr>
              <a:t>If there is clear amyloid accumulation in at least two brain regions, it is positive.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Calibri"/>
                <a:ea typeface="Calibri"/>
              </a:rPr>
              <a:t>In this slide, A is a negative case with low cortical uptake of the tracer so the gray-white matter boundaries are clearly visible. On the other hand B is a positive scan. Here the cortical tracer uptake is diffuse and the distinction is blurred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28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E3EFA47-4536-4773-851A-5BBBF0391923}" type="slidenum">
              <a:rPr b="0" lang="en-GB" sz="1200" spc="-1" strike="noStrike">
                <a:latin typeface="Arial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Traumatic brain injury is hard to see on routine scans. Again, PET gives us extra information that MRI alone can miss.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There are two phase in TBI, the accute phase, which is the first hours to days after the impact and the Chronic phase which is weeks to years later.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Early FDG-PET often shows </a:t>
            </a:r>
            <a:r>
              <a:rPr b="1" lang="en-GB" sz="2000" spc="-1" strike="noStrike">
                <a:latin typeface="Arial"/>
              </a:rPr>
              <a:t>hypometabolism</a:t>
            </a:r>
            <a:r>
              <a:rPr b="0" lang="en-GB" sz="2000" spc="-1" strike="noStrike">
                <a:latin typeface="Arial"/>
              </a:rPr>
              <a:t>—areas using less glucose—even when the MRI looks normal.</a:t>
            </a:r>
            <a:br/>
            <a:r>
              <a:rPr b="0" lang="en-GB" sz="2000" spc="-1" strike="noStrike">
                <a:latin typeface="Arial"/>
              </a:rPr>
              <a:t> These low-activity zones can flag tissue that is stressed but not yet permanently damaged.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In longer term, </a:t>
            </a:r>
            <a:r>
              <a:rPr b="1" lang="en-GB" sz="2000" spc="-1" strike="noStrike">
                <a:latin typeface="Arial"/>
              </a:rPr>
              <a:t>FDG-PET</a:t>
            </a:r>
            <a:r>
              <a:rPr b="0" lang="en-GB" sz="2000" spc="-1" strike="noStrike">
                <a:latin typeface="Arial"/>
              </a:rPr>
              <a:t> can confirm which regions still have reduced metabolism and may explain lasting symptoms.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28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2E0C8C5-BAD1-4ECE-84CD-8404E80D1C87}" type="slidenum">
              <a:rPr b="0" lang="en-GB" sz="1200" spc="-1" strike="noStrike">
                <a:latin typeface="Arial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Positron-emission tomography, or PET, lets us see </a:t>
            </a:r>
            <a:r>
              <a:rPr b="1" lang="en-GB" sz="2000" spc="-1" strike="noStrike">
                <a:latin typeface="Arial"/>
              </a:rPr>
              <a:t>how the brain works</a:t>
            </a:r>
            <a:r>
              <a:rPr b="0" lang="en-GB" sz="2000" spc="-1" strike="noStrike">
                <a:latin typeface="Arial"/>
              </a:rPr>
              <a:t>, not just how it looks.</a:t>
            </a:r>
            <a:endParaRPr b="0" lang="en-GB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With the glucose tracer FDG we already:</a:t>
            </a:r>
            <a:endParaRPr b="0" lang="en-GB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latin typeface="Arial"/>
              </a:rPr>
              <a:t>spot seizure zones in drug-resistant </a:t>
            </a:r>
            <a:r>
              <a:rPr b="1" lang="en-GB" sz="2000" spc="-1" strike="noStrike">
                <a:latin typeface="Arial"/>
              </a:rPr>
              <a:t>epilepsy</a:t>
            </a:r>
            <a:r>
              <a:rPr b="0" lang="en-GB" sz="2000" spc="-1" strike="noStrike">
                <a:latin typeface="Arial"/>
              </a:rPr>
              <a:t>,</a:t>
            </a:r>
            <a:endParaRPr b="0" lang="en-GB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latin typeface="Arial"/>
              </a:rPr>
              <a:t>separate different types of dementias,</a:t>
            </a:r>
            <a:endParaRPr b="0" lang="en-GB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000" spc="-1" strike="noStrike">
                <a:latin typeface="Arial"/>
              </a:rPr>
              <a:t>and guide treatment in </a:t>
            </a:r>
            <a:r>
              <a:rPr b="1" lang="en-GB" sz="2000" spc="-1" strike="noStrike">
                <a:latin typeface="Arial"/>
              </a:rPr>
              <a:t>brain tumours</a:t>
            </a:r>
            <a:r>
              <a:rPr b="0" lang="en-GB" sz="2000" spc="-1" strike="noStrike">
                <a:latin typeface="Arial"/>
              </a:rPr>
              <a:t> and other disorders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000" spc="-1" strike="noStrike">
                <a:latin typeface="Arial"/>
              </a:rPr>
              <a:t>In each case PET turns problems that are </a:t>
            </a:r>
            <a:r>
              <a:rPr b="0" i="1" lang="en-GB" sz="2000" spc="-1" strike="noStrike">
                <a:latin typeface="Arial"/>
              </a:rPr>
              <a:t>invisible</a:t>
            </a:r>
            <a:r>
              <a:rPr b="0" lang="en-GB" sz="2000" spc="-1" strike="noStrike">
                <a:latin typeface="Arial"/>
              </a:rPr>
              <a:t> on routine scans into clear targets.</a:t>
            </a:r>
            <a:br/>
            <a:r>
              <a:rPr b="0" lang="en-GB" sz="2000" spc="-1" strike="noStrike">
                <a:latin typeface="Arial"/>
              </a:rPr>
              <a:t>By combining PET and MRI, we can obtain earlier diagnosis, better planning, and, we hope, better outcomes.</a:t>
            </a: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</p:txBody>
      </p:sp>
      <p:sp>
        <p:nvSpPr>
          <p:cNvPr id="29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063AD24-1720-480E-9BEE-C28A346E40BF}" type="slidenum">
              <a:rPr b="0" lang="en-GB" sz="1200" spc="-1" strike="noStrike">
                <a:latin typeface="Arial"/>
              </a:rPr>
              <a:t>&lt;number&gt;</a:t>
            </a:fld>
            <a:endParaRPr b="0" lang="en-GB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905040" y="417420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12640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69036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47604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90504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69036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47604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905040" y="3114720"/>
            <a:ext cx="8238600" cy="202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823860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905040" y="131040"/>
            <a:ext cx="3666600" cy="497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905040" y="3114720"/>
            <a:ext cx="8238600" cy="202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2640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905040" y="417420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12640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69036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47604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90504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69036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47604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905040" y="3114720"/>
            <a:ext cx="8238600" cy="202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823860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823860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905040" y="131040"/>
            <a:ext cx="3666600" cy="497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12640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905040" y="417420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512640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69036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47604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90504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69036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47604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905040" y="3114720"/>
            <a:ext cx="8238600" cy="202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823860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905040" y="131040"/>
            <a:ext cx="3666600" cy="497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512640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905040" y="417420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512640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69036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47604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90504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369036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body"/>
          </p:nvPr>
        </p:nvSpPr>
        <p:spPr>
          <a:xfrm>
            <a:off x="647604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905040" y="3114720"/>
            <a:ext cx="8238600" cy="202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823860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905040" y="131040"/>
            <a:ext cx="3666600" cy="497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512640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905040" y="417420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512640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905040" y="131040"/>
            <a:ext cx="3666600" cy="4972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369036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476040" y="311472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90504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369036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6476040" y="4174200"/>
            <a:ext cx="265248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202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26400" y="417420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26400" y="3114720"/>
            <a:ext cx="402012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905040" y="4174200"/>
            <a:ext cx="8238600" cy="967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12" descr=""/>
          <p:cNvPicPr/>
          <p:nvPr/>
        </p:nvPicPr>
        <p:blipFill>
          <a:blip r:embed="rId2"/>
          <a:stretch/>
        </p:blipFill>
        <p:spPr>
          <a:xfrm>
            <a:off x="130320" y="132480"/>
            <a:ext cx="653760" cy="282600"/>
          </a:xfrm>
          <a:prstGeom prst="rect">
            <a:avLst/>
          </a:prstGeom>
          <a:ln>
            <a:noFill/>
          </a:ln>
        </p:spPr>
      </p:pic>
      <p:sp>
        <p:nvSpPr>
          <p:cNvPr id="1" name="CustomShape 1" hidden="1"/>
          <p:cNvSpPr/>
          <p:nvPr/>
        </p:nvSpPr>
        <p:spPr>
          <a:xfrm rot="16200000">
            <a:off x="429840" y="4897800"/>
            <a:ext cx="4536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332000" y="0"/>
            <a:ext cx="7811640" cy="494784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1350" spc="-1" strike="noStrike">
                <a:solidFill>
                  <a:srgbClr val="413c3a"/>
                </a:solidFill>
                <a:latin typeface="Arial"/>
              </a:rPr>
              <a:t>Cliquez sur l'icône pour ajouter une image</a:t>
            </a:r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6405480" y="786600"/>
            <a:ext cx="2738160" cy="2338200"/>
          </a:xfrm>
          <a:prstGeom prst="rect">
            <a:avLst/>
          </a:prstGeom>
        </p:spPr>
        <p:txBody>
          <a:bodyPr lIns="216000" rIns="72000" tIns="0" bIns="46800" anchor="ctr">
            <a:normAutofit/>
          </a:bodyPr>
          <a:p>
            <a:pPr>
              <a:lnSpc>
                <a:spcPct val="90000"/>
              </a:lnSpc>
            </a:pPr>
            <a:r>
              <a:rPr b="1" lang="fr-FR" sz="3600" spc="-72" strike="noStrike">
                <a:solidFill>
                  <a:srgbClr val="ffffff"/>
                </a:solidFill>
                <a:latin typeface="Franklin Gothic Demi Cond"/>
                <a:ea typeface="Roboto Black"/>
              </a:rPr>
              <a:t>Modifiez le style du titre</a:t>
            </a:r>
            <a:endParaRPr b="0" lang="fr-FR" sz="3600" spc="-1" strike="noStrike">
              <a:solidFill>
                <a:srgbClr val="413c3a"/>
              </a:solidFill>
              <a:latin typeface="Arial"/>
            </a:endParaRPr>
          </a:p>
        </p:txBody>
      </p:sp>
      <p:pic>
        <p:nvPicPr>
          <p:cNvPr id="4" name="Image 8" descr=""/>
          <p:cNvPicPr/>
          <p:nvPr/>
        </p:nvPicPr>
        <p:blipFill>
          <a:blip r:embed="rId3"/>
          <a:stretch/>
        </p:blipFill>
        <p:spPr>
          <a:xfrm>
            <a:off x="82800" y="80280"/>
            <a:ext cx="1175040" cy="50832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400800" y="4683240"/>
            <a:ext cx="1828440" cy="460080"/>
          </a:xfrm>
          <a:prstGeom prst="rect">
            <a:avLst/>
          </a:prstGeom>
        </p:spPr>
        <p:txBody>
          <a:bodyPr lIns="90000" anchor="ctr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100" spc="-1" strike="noStrike">
                <a:solidFill>
                  <a:srgbClr val="413c3a"/>
                </a:solidFill>
                <a:latin typeface="Arial"/>
              </a:rPr>
              <a:t>Modifier les styles du texte du masque</a:t>
            </a:r>
            <a:endParaRPr b="0" lang="fr-FR" sz="11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100" spc="-1" strike="noStrike">
                <a:solidFill>
                  <a:srgbClr val="413c3a"/>
                </a:solidFill>
                <a:latin typeface="Arial"/>
              </a:rPr>
              <a:t>Deuxième niveau</a:t>
            </a:r>
            <a:endParaRPr b="0" lang="fr-FR" sz="11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100" spc="-1" strike="noStrike">
                <a:solidFill>
                  <a:srgbClr val="413c3a"/>
                </a:solidFill>
                <a:latin typeface="Arial"/>
              </a:rPr>
              <a:t>Troisième niveau</a:t>
            </a:r>
            <a:endParaRPr b="0" lang="fr-FR" sz="11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100" spc="-1" strike="noStrike">
                <a:solidFill>
                  <a:srgbClr val="413c3a"/>
                </a:solidFill>
                <a:latin typeface="Arial"/>
              </a:rPr>
              <a:t>Quatrième niveau</a:t>
            </a:r>
            <a:endParaRPr b="0" lang="fr-FR" sz="1100" spc="-1" strike="noStrike">
              <a:solidFill>
                <a:srgbClr val="413c3a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lang="fr-FR" sz="1100" spc="-1" strike="noStrike">
                <a:solidFill>
                  <a:srgbClr val="413c3a"/>
                </a:solidFill>
                <a:latin typeface="Arial"/>
              </a:rPr>
              <a:t>Cinquième niveau</a:t>
            </a:r>
            <a:endParaRPr b="0" lang="fr-FR" sz="11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82440" y="4440240"/>
            <a:ext cx="698040" cy="50760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marL="114480" indent="-107640">
              <a:lnSpc>
                <a:spcPct val="90000"/>
              </a:lnSpc>
              <a:spcBef>
                <a:spcPts val="751"/>
              </a:spcBef>
              <a:buSzPct val="100000"/>
              <a:buBlip>
                <a:blip r:embed="rId4"/>
              </a:buBlip>
            </a:pPr>
            <a:r>
              <a:rPr b="0" lang="fr-FR" sz="700" spc="-1" strike="noStrike">
                <a:solidFill>
                  <a:srgbClr val="413c3a"/>
                </a:solidFill>
                <a:latin typeface="Arial"/>
              </a:rPr>
              <a:t>Modifier les styles du texte du masque</a:t>
            </a:r>
            <a:endParaRPr b="0" lang="fr-FR" sz="7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12" descr=""/>
          <p:cNvPicPr/>
          <p:nvPr/>
        </p:nvPicPr>
        <p:blipFill>
          <a:blip r:embed="rId2"/>
          <a:stretch/>
        </p:blipFill>
        <p:spPr>
          <a:xfrm>
            <a:off x="130320" y="132480"/>
            <a:ext cx="653760" cy="28260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 rot="16200000">
            <a:off x="429840" y="4897800"/>
            <a:ext cx="4536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05040" y="1563840"/>
            <a:ext cx="7725960" cy="3386520"/>
          </a:xfrm>
          <a:prstGeom prst="rect">
            <a:avLst/>
          </a:prstGeom>
        </p:spPr>
        <p:txBody>
          <a:bodyPr lIns="180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Modifier les styles du texte du masque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Deuxième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Troisième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Quatrième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Cinquième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180000" rIns="72000" tIns="0" bIns="46800">
            <a:noAutofit/>
          </a:bodyPr>
          <a:p>
            <a:pPr>
              <a:lnSpc>
                <a:spcPct val="90000"/>
              </a:lnSpc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Modifiez le style du titre</a:t>
            </a:r>
            <a:endParaRPr b="0" lang="fr-FR" sz="32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 rot="16200000">
            <a:off x="-1221120" y="2778480"/>
            <a:ext cx="3340800" cy="911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NAME EVENT / NAME PRESENTATION</a:t>
            </a:r>
            <a:endParaRPr b="0" lang="en-GB" sz="7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ftr"/>
          </p:nvPr>
        </p:nvSpPr>
        <p:spPr>
          <a:xfrm rot="16200000">
            <a:off x="7116120" y="1874520"/>
            <a:ext cx="3542760" cy="5122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700" spc="-1" strike="noStrike">
                <a:solidFill>
                  <a:srgbClr val="413c3a"/>
                </a:solidFill>
                <a:latin typeface="Arial"/>
              </a:rPr>
              <a:t>Speaker </a:t>
            </a:r>
            <a:endParaRPr b="0" lang="en-GB" sz="700" spc="-1" strike="noStrike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sldNum"/>
          </p:nvPr>
        </p:nvSpPr>
        <p:spPr>
          <a:xfrm>
            <a:off x="8631360" y="195120"/>
            <a:ext cx="512280" cy="163080"/>
          </a:xfrm>
          <a:prstGeom prst="rect">
            <a:avLst/>
          </a:prstGeom>
        </p:spPr>
        <p:txBody>
          <a:bodyPr lIns="90000" rIns="90000" tIns="0" bIns="0">
            <a:noAutofit/>
          </a:bodyPr>
          <a:p>
            <a:pPr algn="ctr">
              <a:lnSpc>
                <a:spcPct val="100000"/>
              </a:lnSpc>
            </a:pPr>
            <a:fld id="{BD6A7039-C052-4F19-BEEB-478503C40E70}" type="slidenum">
              <a:rPr b="1" lang="en-GB" sz="700" spc="-1" strike="noStrike">
                <a:solidFill>
                  <a:srgbClr val="413c3a"/>
                </a:solidFill>
                <a:latin typeface="Franklin Gothic Demi Cond"/>
              </a:rPr>
              <a:t>1</a:t>
            </a:fld>
            <a:endParaRPr b="0" lang="en-GB" sz="7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12" descr=""/>
          <p:cNvPicPr/>
          <p:nvPr/>
        </p:nvPicPr>
        <p:blipFill>
          <a:blip r:embed="rId2"/>
          <a:stretch/>
        </p:blipFill>
        <p:spPr>
          <a:xfrm>
            <a:off x="130320" y="132480"/>
            <a:ext cx="653760" cy="28260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 rot="16200000">
            <a:off x="429840" y="4897800"/>
            <a:ext cx="4536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905040" y="1563840"/>
            <a:ext cx="3671280" cy="3263040"/>
          </a:xfrm>
          <a:prstGeom prst="rect">
            <a:avLst/>
          </a:prstGeom>
        </p:spPr>
        <p:txBody>
          <a:bodyPr lIns="180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Modifier les styles du texte du masque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Deuxième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Troisième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Quatrième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Cinquième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959720" y="1563840"/>
            <a:ext cx="3671280" cy="3263040"/>
          </a:xfrm>
          <a:prstGeom prst="rect">
            <a:avLst/>
          </a:prstGeom>
        </p:spPr>
        <p:txBody>
          <a:bodyPr lIns="180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Modifier les styles du texte du masque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Deuxième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Troisième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Quatrième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Cinquième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180000" rIns="72000" tIns="0" bIns="46800">
            <a:noAutofit/>
          </a:bodyPr>
          <a:p>
            <a:pPr>
              <a:lnSpc>
                <a:spcPct val="90000"/>
              </a:lnSpc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Modifiez le style du titre</a:t>
            </a:r>
            <a:endParaRPr b="0" lang="fr-FR" sz="32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dt"/>
          </p:nvPr>
        </p:nvSpPr>
        <p:spPr>
          <a:xfrm rot="16200000">
            <a:off x="-1221120" y="2778480"/>
            <a:ext cx="3340800" cy="911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NAME EVENT / NAME PRESENTATION</a:t>
            </a:r>
            <a:endParaRPr b="0" lang="en-GB" sz="700" spc="-1" strike="noStrike">
              <a:latin typeface="Times New Roman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ftr"/>
          </p:nvPr>
        </p:nvSpPr>
        <p:spPr>
          <a:xfrm rot="16200000">
            <a:off x="7116120" y="1874520"/>
            <a:ext cx="3542760" cy="5122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700" spc="-1" strike="noStrike">
                <a:solidFill>
                  <a:srgbClr val="413c3a"/>
                </a:solidFill>
                <a:latin typeface="Arial"/>
              </a:rPr>
              <a:t>Speaker </a:t>
            </a:r>
            <a:endParaRPr b="0" lang="en-GB" sz="700" spc="-1" strike="noStrike">
              <a:latin typeface="Times New Roman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sldNum"/>
          </p:nvPr>
        </p:nvSpPr>
        <p:spPr>
          <a:xfrm>
            <a:off x="8631360" y="195120"/>
            <a:ext cx="512280" cy="163080"/>
          </a:xfrm>
          <a:prstGeom prst="rect">
            <a:avLst/>
          </a:prstGeom>
        </p:spPr>
        <p:txBody>
          <a:bodyPr lIns="90000" rIns="90000" tIns="0" bIns="0">
            <a:noAutofit/>
          </a:bodyPr>
          <a:p>
            <a:pPr algn="ctr">
              <a:lnSpc>
                <a:spcPct val="100000"/>
              </a:lnSpc>
            </a:pPr>
            <a:fld id="{E9775DB3-D2DD-4AC9-8CC0-6AFC9743986D}" type="slidenum">
              <a:rPr b="1" lang="en-GB" sz="700" spc="-1" strike="noStrike">
                <a:solidFill>
                  <a:srgbClr val="413c3a"/>
                </a:solidFill>
                <a:latin typeface="Franklin Gothic Demi Cond"/>
              </a:rPr>
              <a:t>1</a:t>
            </a:fld>
            <a:endParaRPr b="0" lang="en-GB" sz="7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 12" descr=""/>
          <p:cNvPicPr/>
          <p:nvPr/>
        </p:nvPicPr>
        <p:blipFill>
          <a:blip r:embed="rId2"/>
          <a:stretch/>
        </p:blipFill>
        <p:spPr>
          <a:xfrm>
            <a:off x="130320" y="132480"/>
            <a:ext cx="653760" cy="28260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 rot="16200000">
            <a:off x="429840" y="4897800"/>
            <a:ext cx="4536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905040" y="3114720"/>
            <a:ext cx="8238600" cy="202860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fr-FR" sz="1350" spc="-1" strike="noStrike">
                <a:solidFill>
                  <a:srgbClr val="413c3a"/>
                </a:solidFill>
                <a:latin typeface="Arial"/>
              </a:rPr>
              <a:t>Cliquez sur l'icône pour ajouter une image</a:t>
            </a:r>
            <a:endParaRPr b="0" lang="fr-FR" sz="135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905040" y="1563840"/>
            <a:ext cx="7646760" cy="1436400"/>
          </a:xfrm>
          <a:prstGeom prst="rect">
            <a:avLst/>
          </a:prstGeom>
        </p:spPr>
        <p:txBody>
          <a:bodyPr lIns="180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Modifier les styles du texte du masque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Deuxième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Troisième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Quatrième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Cinquième niveau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dt"/>
          </p:nvPr>
        </p:nvSpPr>
        <p:spPr>
          <a:xfrm rot="16200000">
            <a:off x="-1221120" y="2778480"/>
            <a:ext cx="3340800" cy="911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NAME EVENT / NAME PRESENTATION</a:t>
            </a:r>
            <a:endParaRPr b="0" lang="en-GB" sz="700" spc="-1" strike="noStrike">
              <a:latin typeface="Times New Roman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ftr"/>
          </p:nvPr>
        </p:nvSpPr>
        <p:spPr>
          <a:xfrm rot="16200000">
            <a:off x="7116120" y="1874520"/>
            <a:ext cx="3542760" cy="5122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700" spc="-1" strike="noStrike">
                <a:solidFill>
                  <a:srgbClr val="413c3a"/>
                </a:solidFill>
                <a:latin typeface="Arial"/>
              </a:rPr>
              <a:t>Speaker </a:t>
            </a:r>
            <a:endParaRPr b="0" lang="en-GB" sz="700" spc="-1" strike="noStrike">
              <a:latin typeface="Times New Roman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sldNum"/>
          </p:nvPr>
        </p:nvSpPr>
        <p:spPr>
          <a:xfrm>
            <a:off x="8631360" y="195120"/>
            <a:ext cx="512280" cy="163080"/>
          </a:xfrm>
          <a:prstGeom prst="rect">
            <a:avLst/>
          </a:prstGeom>
        </p:spPr>
        <p:txBody>
          <a:bodyPr lIns="90000" rIns="90000" tIns="0" bIns="0">
            <a:noAutofit/>
          </a:bodyPr>
          <a:p>
            <a:pPr algn="ctr">
              <a:lnSpc>
                <a:spcPct val="100000"/>
              </a:lnSpc>
            </a:pPr>
            <a:fld id="{1DFC71CF-FC03-4323-8E16-671DB992F06F}" type="slidenum">
              <a:rPr b="1" lang="en-GB" sz="700" spc="-1" strike="noStrike">
                <a:solidFill>
                  <a:srgbClr val="413c3a"/>
                </a:solidFill>
                <a:latin typeface="Franklin Gothic Demi Cond"/>
              </a:rPr>
              <a:t>1</a:t>
            </a:fld>
            <a:endParaRPr b="0" lang="en-GB" sz="700" spc="-1" strike="noStrike">
              <a:latin typeface="Times New Roman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180000" rIns="72000" tIns="0" bIns="46800">
            <a:noAutofit/>
          </a:bodyPr>
          <a:p>
            <a:pPr>
              <a:lnSpc>
                <a:spcPct val="90000"/>
              </a:lnSpc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Modifiez le style du titre</a:t>
            </a:r>
            <a:endParaRPr b="0" lang="fr-FR" sz="32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 12" descr=""/>
          <p:cNvPicPr/>
          <p:nvPr/>
        </p:nvPicPr>
        <p:blipFill>
          <a:blip r:embed="rId2"/>
          <a:stretch/>
        </p:blipFill>
        <p:spPr>
          <a:xfrm>
            <a:off x="130320" y="132480"/>
            <a:ext cx="653760" cy="28260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 rot="16200000">
            <a:off x="429840" y="4897800"/>
            <a:ext cx="4536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PlaceHolder 2"/>
          <p:cNvSpPr>
            <a:spLocks noGrp="1"/>
          </p:cNvSpPr>
          <p:nvPr>
            <p:ph type="title"/>
          </p:nvPr>
        </p:nvSpPr>
        <p:spPr>
          <a:xfrm>
            <a:off x="905040" y="131040"/>
            <a:ext cx="3666600" cy="1072440"/>
          </a:xfrm>
          <a:prstGeom prst="rect">
            <a:avLst/>
          </a:prstGeom>
        </p:spPr>
        <p:txBody>
          <a:bodyPr lIns="180000" rIns="72000" tIns="0" bIns="46800">
            <a:noAutofit/>
          </a:bodyPr>
          <a:p>
            <a:pPr>
              <a:lnSpc>
                <a:spcPct val="90000"/>
              </a:lnSpc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Modifiez le style du titre</a:t>
            </a:r>
            <a:endParaRPr b="0" lang="fr-FR" sz="32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dt"/>
          </p:nvPr>
        </p:nvSpPr>
        <p:spPr>
          <a:xfrm rot="16200000">
            <a:off x="-1221120" y="2778480"/>
            <a:ext cx="3340800" cy="911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NAME EVENT / NAME PRESENTATION</a:t>
            </a:r>
            <a:endParaRPr b="0" lang="en-GB" sz="700" spc="-1" strike="noStrike">
              <a:latin typeface="Times New Roman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ftr"/>
          </p:nvPr>
        </p:nvSpPr>
        <p:spPr>
          <a:xfrm rot="16200000">
            <a:off x="7116120" y="1874520"/>
            <a:ext cx="3542760" cy="5122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r>
              <a:rPr b="0" lang="en-GB" sz="700" spc="-1" strike="noStrike">
                <a:solidFill>
                  <a:srgbClr val="413c3a"/>
                </a:solidFill>
                <a:latin typeface="Arial"/>
              </a:rPr>
              <a:t>Speaker </a:t>
            </a:r>
            <a:endParaRPr b="0" lang="en-GB" sz="700" spc="-1" strike="noStrike">
              <a:latin typeface="Times New Roman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sldNum"/>
          </p:nvPr>
        </p:nvSpPr>
        <p:spPr>
          <a:xfrm>
            <a:off x="8631360" y="195120"/>
            <a:ext cx="512280" cy="163080"/>
          </a:xfrm>
          <a:prstGeom prst="rect">
            <a:avLst/>
          </a:prstGeom>
        </p:spPr>
        <p:txBody>
          <a:bodyPr lIns="90000" rIns="90000" tIns="0" bIns="0">
            <a:noAutofit/>
          </a:bodyPr>
          <a:p>
            <a:pPr algn="ctr">
              <a:lnSpc>
                <a:spcPct val="100000"/>
              </a:lnSpc>
            </a:pPr>
            <a:fld id="{F5CAF446-2234-4A4D-B29D-56EC7869CB0E}" type="slidenum">
              <a:rPr b="1" lang="en-GB" sz="700" spc="-1" strike="noStrike">
                <a:solidFill>
                  <a:srgbClr val="413c3a"/>
                </a:solidFill>
                <a:latin typeface="Franklin Gothic Demi Cond"/>
              </a:rPr>
              <a:t>1</a:t>
            </a:fld>
            <a:endParaRPr b="0" lang="en-GB" sz="700" spc="-1" strike="noStrike">
              <a:latin typeface="Times New Roman"/>
            </a:endParaRPr>
          </a:p>
        </p:txBody>
      </p:sp>
      <p:sp>
        <p:nvSpPr>
          <p:cNvPr id="180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Click to edit the outline text format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500" spc="-1" strike="noStrike">
                <a:solidFill>
                  <a:srgbClr val="413c3a"/>
                </a:solidFill>
                <a:latin typeface="Arial"/>
              </a:rPr>
              <a:t>Second Outline Level</a:t>
            </a:r>
            <a:endParaRPr b="0" lang="fr-FR" sz="1500" spc="-1" strike="noStrike">
              <a:solidFill>
                <a:srgbClr val="413c3a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350" spc="-1" strike="noStrike">
                <a:solidFill>
                  <a:srgbClr val="413c3a"/>
                </a:solidFill>
                <a:latin typeface="Arial"/>
              </a:rPr>
              <a:t>Third Outline Level</a:t>
            </a:r>
            <a:endParaRPr b="0" lang="fr-FR" sz="1350" spc="-1" strike="noStrike">
              <a:solidFill>
                <a:srgbClr val="413c3a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350" spc="-1" strike="noStrike">
                <a:solidFill>
                  <a:srgbClr val="413c3a"/>
                </a:solidFill>
                <a:latin typeface="Arial"/>
              </a:rPr>
              <a:t>Fourth Outline Level</a:t>
            </a:r>
            <a:endParaRPr b="0" lang="fr-FR" sz="1350" spc="-1" strike="noStrike">
              <a:solidFill>
                <a:srgbClr val="413c3a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13c3a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413c3a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13c3a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413c3a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413c3a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alzheimersnewstoday.com/news/fdg-pet-scan-accurately-assesses-cognitive-decline-severity-alzheimers-disease/" TargetMode="External"/><Relationship Id="rId2" Type="http://schemas.openxmlformats.org/officeDocument/2006/relationships/hyperlink" Target="https://www.mayoclinic.org/tests-procedures/pet-scan/about/pac-20385078#:~:text=For%20your%20PET%20scan%2C%20a,from%20the%20radiation%20is%20low." TargetMode="External"/><Relationship Id="rId3" Type="http://schemas.openxmlformats.org/officeDocument/2006/relationships/hyperlink" Target="https://www.researchgate.net/figure/Positron-emission-tomography-PET-a-Molecules-with-radioactively-labeled-probes-are_fig10_259294193" TargetMode="External"/><Relationship Id="rId4" Type="http://schemas.openxmlformats.org/officeDocument/2006/relationships/hyperlink" Target="https://www.sciencedirect.com/topics/medicine-and-dentistry/brain-positron-emission-tomography" TargetMode="External"/><Relationship Id="rId5" Type="http://schemas.openxmlformats.org/officeDocument/2006/relationships/hyperlink" Target="https://www.nih.gov/news-events/news-releases/pet-scans-may-predict-parkinson-s-disease-lewy-body-dementia-risk-individuals" TargetMode="External"/><Relationship Id="rId6" Type="http://schemas.openxmlformats.org/officeDocument/2006/relationships/hyperlink" Target="https://pmc.ncbi.nlm.nih.gov/articles/PMC8218059/#:~:text=Open%20in%20a%20new%20tab" TargetMode="External"/><Relationship Id="rId7" Type="http://schemas.openxmlformats.org/officeDocument/2006/relationships/image" Target="../media/image19.wmf"/><Relationship Id="rId8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Placeholder 6" descr=""/>
          <p:cNvPicPr/>
          <p:nvPr/>
        </p:nvPicPr>
        <p:blipFill>
          <a:blip r:embed="rId1"/>
          <a:srcRect l="0" t="13603" r="0" b="13603"/>
          <a:stretch/>
        </p:blipFill>
        <p:spPr>
          <a:xfrm>
            <a:off x="1332000" y="0"/>
            <a:ext cx="7811640" cy="4947840"/>
          </a:xfrm>
          <a:prstGeom prst="rect">
            <a:avLst/>
          </a:prstGeom>
          <a:ln>
            <a:noFill/>
          </a:ln>
        </p:spPr>
      </p:pic>
      <p:sp>
        <p:nvSpPr>
          <p:cNvPr id="224" name="TextShape 1"/>
          <p:cNvSpPr txBox="1"/>
          <p:nvPr/>
        </p:nvSpPr>
        <p:spPr>
          <a:xfrm>
            <a:off x="6405480" y="786600"/>
            <a:ext cx="2738160" cy="2338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lIns="216000" rIns="72000" tIns="0" bIns="46800" anchor="ctr">
            <a:noAutofit/>
          </a:bodyPr>
          <a:p>
            <a:pPr>
              <a:lnSpc>
                <a:spcPct val="90000"/>
              </a:lnSpc>
            </a:pPr>
            <a:r>
              <a:rPr b="1" lang="fr-FR" sz="3600" spc="-72" strike="noStrike">
                <a:solidFill>
                  <a:srgbClr val="ffffff"/>
                </a:solidFill>
                <a:latin typeface="Franklin Gothic Demi Cond"/>
                <a:ea typeface="Roboto Black"/>
              </a:rPr>
              <a:t>Positron Emission </a:t>
            </a:r>
            <a:br/>
            <a:r>
              <a:rPr b="1" lang="fr-FR" sz="3600" spc="-72" strike="noStrike">
                <a:solidFill>
                  <a:srgbClr val="ffffff"/>
                </a:solidFill>
                <a:latin typeface="Franklin Gothic Demi Cond"/>
                <a:ea typeface="Roboto Black"/>
              </a:rPr>
              <a:t>Tomography</a:t>
            </a:r>
            <a:endParaRPr b="0" lang="fr-FR" sz="36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4576680" y="3124800"/>
            <a:ext cx="1828440" cy="1568160"/>
          </a:xfrm>
          <a:prstGeom prst="rect">
            <a:avLst/>
          </a:prstGeom>
          <a:solidFill>
            <a:srgbClr val="413c3a"/>
          </a:solidFill>
          <a:ln>
            <a:noFill/>
          </a:ln>
        </p:spPr>
        <p:txBody>
          <a:bodyPr lIns="90000" anchor="ctr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lang="en-GB" sz="1200" spc="-1" strike="noStrike">
                <a:solidFill>
                  <a:srgbClr val="ffffff"/>
                </a:solidFill>
                <a:latin typeface="Arial"/>
              </a:rPr>
              <a:t>Luna Raithle </a:t>
            </a:r>
            <a:endParaRPr b="0" lang="en-GB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lang="en-GB" sz="1200" spc="-1" strike="noStrike">
                <a:solidFill>
                  <a:srgbClr val="ffffff"/>
                </a:solidFill>
                <a:latin typeface="Arial"/>
              </a:rPr>
              <a:t>Heeyoun Lee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226" name="TextShape 3"/>
          <p:cNvSpPr txBox="1"/>
          <p:nvPr/>
        </p:nvSpPr>
        <p:spPr>
          <a:xfrm>
            <a:off x="6400800" y="4683240"/>
            <a:ext cx="1828440" cy="460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anchor="ctr">
            <a:noAutofit/>
          </a:bodyPr>
          <a:p>
            <a:pPr algn="ctr">
              <a:lnSpc>
                <a:spcPct val="90000"/>
              </a:lnSpc>
              <a:spcBef>
                <a:spcPts val="751"/>
              </a:spcBef>
            </a:pPr>
            <a:r>
              <a:rPr b="0" lang="fr-FR" sz="1100" spc="-1" strike="noStrike">
                <a:solidFill>
                  <a:srgbClr val="413c3a"/>
                </a:solidFill>
                <a:latin typeface="Arial"/>
              </a:rPr>
              <a:t>BIOENG-310</a:t>
            </a:r>
            <a:endParaRPr b="0" lang="fr-FR" sz="11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27" name="TextShape 4"/>
          <p:cNvSpPr txBox="1"/>
          <p:nvPr/>
        </p:nvSpPr>
        <p:spPr>
          <a:xfrm>
            <a:off x="82440" y="4440240"/>
            <a:ext cx="698040" cy="507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marL="114480" indent="-107640">
              <a:lnSpc>
                <a:spcPct val="90000"/>
              </a:lnSpc>
              <a:spcBef>
                <a:spcPts val="751"/>
              </a:spcBef>
              <a:buSzPct val="100000"/>
              <a:buBlip>
                <a:blip r:embed="rId2"/>
              </a:buBlip>
            </a:pPr>
            <a:r>
              <a:rPr b="0" lang="fr-FR" sz="700" spc="-1" strike="noStrike">
                <a:solidFill>
                  <a:srgbClr val="413c3a"/>
                </a:solidFill>
                <a:latin typeface="Arial"/>
              </a:rPr>
              <a:t>PET</a:t>
            </a:r>
            <a:endParaRPr b="0" lang="fr-FR" sz="700" spc="-1" strike="noStrike">
              <a:solidFill>
                <a:srgbClr val="413c3a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748440" y="1563840"/>
            <a:ext cx="7646760" cy="2727000"/>
          </a:xfrm>
          <a:prstGeom prst="rect">
            <a:avLst/>
          </a:prstGeom>
          <a:noFill/>
          <a:ln>
            <a:noFill/>
          </a:ln>
        </p:spPr>
        <p:txBody>
          <a:bodyPr lIns="180000">
            <a:norm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 u="sng">
                <a:solidFill>
                  <a:srgbClr val="ed6e9c"/>
                </a:solidFill>
                <a:uFillTx/>
                <a:latin typeface="Arial"/>
                <a:hlinkClick r:id="rId1"/>
              </a:rPr>
              <a:t>https://alzheimersnewstoday.com/news/fdg-pet-scan-accurately-assesses-cognitive-decline-severity-alzheimers-disease/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 u="sng">
                <a:solidFill>
                  <a:srgbClr val="ed6e9c"/>
                </a:solidFill>
                <a:uFillTx/>
                <a:latin typeface="Arial"/>
                <a:hlinkClick r:id="rId2"/>
              </a:rPr>
              <a:t>https://www.mayoclinic.org/tests-procedures/pet-scan/about/pac-20385078#:~:text=For%20your%20PET%20scan%2C%20a,from%20the%20radiation%20is%20low.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 u="sng">
                <a:solidFill>
                  <a:srgbClr val="ed6e9c"/>
                </a:solidFill>
                <a:uFillTx/>
                <a:latin typeface="Arial"/>
                <a:hlinkClick r:id="rId3"/>
              </a:rPr>
              <a:t>https://www.researchgate.net/figure/Positron-emission-tomography-PET-a-Molecules-with-radioactively-labeled-probes-are_fig10_259294193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 u="sng">
                <a:solidFill>
                  <a:srgbClr val="ed6e9c"/>
                </a:solidFill>
                <a:uFillTx/>
                <a:latin typeface="Arial"/>
                <a:hlinkClick r:id="rId4"/>
              </a:rPr>
              <a:t>https://www.sciencedirect.com/topics/medicine-and-dentistry/brain-positron-emission-tomography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 u="sng">
                <a:solidFill>
                  <a:srgbClr val="ed6e9c"/>
                </a:solidFill>
                <a:uFillTx/>
                <a:latin typeface="Arial"/>
                <a:hlinkClick r:id="rId5"/>
              </a:rPr>
              <a:t>https://www.nih.gov/news-events/news-releases/pet-scans-may-predict-parkinson-s-disease-lewy-body-dementia-risk-individuals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 u="sng">
                <a:solidFill>
                  <a:srgbClr val="f4a8c4"/>
                </a:solidFill>
                <a:uFillTx/>
                <a:latin typeface="Arial"/>
                <a:hlinkClick r:id="rId6"/>
              </a:rPr>
              <a:t>https://pmc.ncbi.nlm.nih.gov/articles/PMC8218059/#:~:text=Open%20in%20a%20new%20tab</a:t>
            </a:r>
            <a:r>
              <a:rPr b="0" lang="fr-FR" sz="1800" spc="-1" strike="noStrike">
                <a:solidFill>
                  <a:srgbClr val="e56666"/>
                </a:solidFill>
                <a:latin typeface="Arial"/>
              </a:rPr>
              <a:t> 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8631360" y="195120"/>
            <a:ext cx="512280" cy="16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0" bIns="0">
            <a:noAutofit/>
          </a:bodyPr>
          <a:p>
            <a:pPr algn="ctr">
              <a:lnSpc>
                <a:spcPct val="100000"/>
              </a:lnSpc>
            </a:pPr>
            <a:fld id="{1EF02FF1-1B51-4964-86CC-5B0852DF1ECA}" type="slidenum">
              <a:rPr b="1" lang="en-GB" sz="700" spc="-1" strike="noStrike">
                <a:solidFill>
                  <a:srgbClr val="413c3a"/>
                </a:solidFill>
                <a:latin typeface="Franklin Gothic Demi Cond"/>
              </a:rPr>
              <a:t>&lt;number&gt;</a:t>
            </a:fld>
            <a:endParaRPr b="0" lang="en-GB" sz="700" spc="-1" strike="noStrike">
              <a:latin typeface="Times New Roman"/>
            </a:endParaRPr>
          </a:p>
        </p:txBody>
      </p:sp>
      <p:sp>
        <p:nvSpPr>
          <p:cNvPr id="275" name="TextShape 3"/>
          <p:cNvSpPr txBox="1"/>
          <p:nvPr/>
        </p:nvSpPr>
        <p:spPr>
          <a:xfrm>
            <a:off x="905040" y="131040"/>
            <a:ext cx="3666600" cy="1072440"/>
          </a:xfrm>
          <a:prstGeom prst="rect">
            <a:avLst/>
          </a:prstGeom>
          <a:noFill/>
          <a:ln>
            <a:noFill/>
          </a:ln>
        </p:spPr>
        <p:txBody>
          <a:bodyPr lIns="180000" rIns="72000" tIns="0" bIns="46800">
            <a:noAutofit/>
          </a:bodyPr>
          <a:p>
            <a:pPr>
              <a:lnSpc>
                <a:spcPct val="90000"/>
              </a:lnSpc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Sources</a:t>
            </a:r>
            <a:endParaRPr b="0" lang="fr-FR" sz="3200" spc="-1" strike="noStrike">
              <a:solidFill>
                <a:srgbClr val="413c3a"/>
              </a:solidFill>
              <a:latin typeface="Arial"/>
            </a:endParaRPr>
          </a:p>
        </p:txBody>
      </p:sp>
      <p:pic>
        <p:nvPicPr>
          <p:cNvPr id="276" name="Picture 8" descr=""/>
          <p:cNvPicPr/>
          <p:nvPr/>
        </p:nvPicPr>
        <p:blipFill>
          <a:blip r:embed="rId7"/>
          <a:stretch/>
        </p:blipFill>
        <p:spPr>
          <a:xfrm>
            <a:off x="-18360" y="1560240"/>
            <a:ext cx="926640" cy="333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905040" y="977400"/>
            <a:ext cx="4990680" cy="3548880"/>
          </a:xfrm>
          <a:prstGeom prst="rect">
            <a:avLst/>
          </a:prstGeom>
          <a:noFill/>
          <a:ln>
            <a:noFill/>
          </a:ln>
        </p:spPr>
        <p:txBody>
          <a:bodyPr lIns="180000">
            <a:norm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Positron Emission Tomography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Medicine imaging technique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Detects 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metabolic activity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 by tracing 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radioactive substances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(tracers)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Can detect unusual energy use in the body </a:t>
            </a:r>
            <a:r>
              <a:rPr b="0" lang="fr-FR" sz="1800" spc="-1" strike="noStrike">
                <a:solidFill>
                  <a:srgbClr val="080808"/>
                </a:solidFill>
                <a:latin typeface="Arial"/>
              </a:rPr>
              <a:t>before the disease shows up on other imaging tests (CT, MRI, …)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080808"/>
                </a:solidFill>
                <a:latin typeface="Arial"/>
              </a:rPr>
              <a:t>Helps discover cancer, heart disease and brain disorders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905040" y="131040"/>
            <a:ext cx="3666600" cy="1072440"/>
          </a:xfrm>
          <a:prstGeom prst="rect">
            <a:avLst/>
          </a:prstGeom>
          <a:noFill/>
          <a:ln>
            <a:noFill/>
          </a:ln>
        </p:spPr>
        <p:txBody>
          <a:bodyPr lIns="180000" rIns="72000" tIns="0" bIns="46800">
            <a:noAutofit/>
          </a:bodyPr>
          <a:p>
            <a:pPr>
              <a:lnSpc>
                <a:spcPct val="90000"/>
              </a:lnSpc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What is PET ?</a:t>
            </a:r>
            <a:endParaRPr b="0" lang="fr-FR" sz="32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30" name="TextShape 3"/>
          <p:cNvSpPr txBox="1"/>
          <p:nvPr/>
        </p:nvSpPr>
        <p:spPr>
          <a:xfrm rot="16200000">
            <a:off x="-1221120" y="2778480"/>
            <a:ext cx="3340800" cy="911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BIOENG-310  / </a:t>
            </a: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PET</a:t>
            </a:r>
            <a:endParaRPr b="0" lang="en-GB" sz="700" spc="-1" strike="noStrike">
              <a:latin typeface="Times New Roman"/>
            </a:endParaRPr>
          </a:p>
        </p:txBody>
      </p:sp>
      <p:sp>
        <p:nvSpPr>
          <p:cNvPr id="231" name="TextShape 4"/>
          <p:cNvSpPr txBox="1"/>
          <p:nvPr/>
        </p:nvSpPr>
        <p:spPr>
          <a:xfrm>
            <a:off x="8631360" y="195120"/>
            <a:ext cx="512280" cy="16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0" bIns="0">
            <a:noAutofit/>
          </a:bodyPr>
          <a:p>
            <a:pPr algn="ctr">
              <a:lnSpc>
                <a:spcPct val="100000"/>
              </a:lnSpc>
            </a:pPr>
            <a:fld id="{EA904DCA-AB6F-4FFC-8E8C-7F7C4B6E0498}" type="slidenum">
              <a:rPr b="1" lang="en-GB" sz="700" spc="-1" strike="noStrike">
                <a:solidFill>
                  <a:srgbClr val="413c3a"/>
                </a:solidFill>
                <a:latin typeface="Franklin Gothic Demi Cond"/>
              </a:rPr>
              <a:t>&lt;number&gt;</a:t>
            </a:fld>
            <a:endParaRPr b="0" lang="en-GB" sz="700" spc="-1" strike="noStrike">
              <a:latin typeface="Times New Roman"/>
            </a:endParaRPr>
          </a:p>
        </p:txBody>
      </p:sp>
      <p:pic>
        <p:nvPicPr>
          <p:cNvPr id="232" name="Picture 6" descr=""/>
          <p:cNvPicPr/>
          <p:nvPr/>
        </p:nvPicPr>
        <p:blipFill>
          <a:blip r:embed="rId1"/>
          <a:stretch/>
        </p:blipFill>
        <p:spPr>
          <a:xfrm>
            <a:off x="5895360" y="666000"/>
            <a:ext cx="2742840" cy="1692360"/>
          </a:xfrm>
          <a:prstGeom prst="rect">
            <a:avLst/>
          </a:prstGeom>
          <a:ln>
            <a:noFill/>
          </a:ln>
        </p:spPr>
      </p:pic>
      <p:pic>
        <p:nvPicPr>
          <p:cNvPr id="233" name="Picture 7" descr=""/>
          <p:cNvPicPr/>
          <p:nvPr/>
        </p:nvPicPr>
        <p:blipFill>
          <a:blip r:embed="rId2"/>
          <a:stretch/>
        </p:blipFill>
        <p:spPr>
          <a:xfrm>
            <a:off x="5895360" y="2722320"/>
            <a:ext cx="2742840" cy="1827000"/>
          </a:xfrm>
          <a:prstGeom prst="rect">
            <a:avLst/>
          </a:prstGeom>
          <a:ln>
            <a:noFill/>
          </a:ln>
        </p:spPr>
      </p:pic>
      <p:sp>
        <p:nvSpPr>
          <p:cNvPr id="234" name="CustomShape 5"/>
          <p:cNvSpPr/>
          <p:nvPr/>
        </p:nvSpPr>
        <p:spPr>
          <a:xfrm>
            <a:off x="5889600" y="4546800"/>
            <a:ext cx="2742840" cy="29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GB" sz="1350" spc="-1" strike="noStrike">
                <a:solidFill>
                  <a:srgbClr val="413c3a"/>
                </a:solidFill>
                <a:latin typeface="Arial"/>
              </a:rPr>
              <a:t>    </a:t>
            </a:r>
            <a:r>
              <a:rPr b="0" lang="en-GB" sz="1350" spc="-1" strike="noStrike">
                <a:solidFill>
                  <a:srgbClr val="413c3a"/>
                </a:solidFill>
                <a:latin typeface="Arial"/>
              </a:rPr>
              <a:t>CT               PET          CT-PET</a:t>
            </a:r>
            <a:endParaRPr b="0" lang="en-GB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905040" y="1031040"/>
            <a:ext cx="7738200" cy="3812400"/>
          </a:xfrm>
          <a:prstGeom prst="rect">
            <a:avLst/>
          </a:prstGeom>
          <a:noFill/>
          <a:ln>
            <a:noFill/>
          </a:ln>
        </p:spPr>
        <p:txBody>
          <a:bodyPr lIns="180000">
            <a:norm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A radioactive drug called a tracer is injected into the bloodstream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Cancer cells and brain cells use lots of energy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413c3a"/>
                </a:solidFill>
                <a:latin typeface="Arial"/>
              </a:rPr>
              <a:t>F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luorodeoxyglucose (FDG) is a widely used PET tracer (brain) → acts like glucose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pic>
        <p:nvPicPr>
          <p:cNvPr id="236" name="Picture Placeholder 7" descr=""/>
          <p:cNvPicPr/>
          <p:nvPr/>
        </p:nvPicPr>
        <p:blipFill>
          <a:blip r:embed="rId1"/>
          <a:srcRect l="546" t="1089" r="439" b="287"/>
          <a:stretch/>
        </p:blipFill>
        <p:spPr>
          <a:xfrm>
            <a:off x="2169720" y="2323440"/>
            <a:ext cx="4799880" cy="2515320"/>
          </a:xfrm>
          <a:prstGeom prst="rect">
            <a:avLst/>
          </a:prstGeom>
          <a:ln>
            <a:noFill/>
          </a:ln>
        </p:spPr>
      </p:pic>
      <p:sp>
        <p:nvSpPr>
          <p:cNvPr id="237" name="TextShape 2"/>
          <p:cNvSpPr txBox="1"/>
          <p:nvPr/>
        </p:nvSpPr>
        <p:spPr>
          <a:xfrm>
            <a:off x="905040" y="131040"/>
            <a:ext cx="3666600" cy="1072440"/>
          </a:xfrm>
          <a:prstGeom prst="rect">
            <a:avLst/>
          </a:prstGeom>
          <a:noFill/>
          <a:ln>
            <a:noFill/>
          </a:ln>
        </p:spPr>
        <p:txBody>
          <a:bodyPr lIns="180000" rIns="72000" tIns="0" bIns="46800">
            <a:normAutofit/>
          </a:bodyPr>
          <a:p>
            <a:pPr>
              <a:lnSpc>
                <a:spcPct val="90000"/>
              </a:lnSpc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How it works</a:t>
            </a:r>
            <a:endParaRPr b="0" lang="fr-FR" sz="32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38" name="TextShape 3"/>
          <p:cNvSpPr txBox="1"/>
          <p:nvPr/>
        </p:nvSpPr>
        <p:spPr>
          <a:xfrm>
            <a:off x="8631360" y="195120"/>
            <a:ext cx="512280" cy="16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0" bIns="0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fld id="{1AE6323A-7084-4848-93C5-7BE14CA6DD82}" type="slidenum">
              <a:rPr b="1" lang="en-GB" sz="700" spc="-1" strike="noStrike">
                <a:solidFill>
                  <a:srgbClr val="413c3a"/>
                </a:solidFill>
                <a:latin typeface="Franklin Gothic Demi Cond"/>
              </a:rPr>
              <a:t>&lt;number&gt;</a:t>
            </a:fld>
            <a:endParaRPr b="0" lang="en-GB" sz="700" spc="-1" strike="noStrike">
              <a:latin typeface="Times New Roman"/>
            </a:endParaRPr>
          </a:p>
        </p:txBody>
      </p:sp>
      <p:sp>
        <p:nvSpPr>
          <p:cNvPr id="239" name="TextShape 4"/>
          <p:cNvSpPr txBox="1"/>
          <p:nvPr/>
        </p:nvSpPr>
        <p:spPr>
          <a:xfrm rot="16200000">
            <a:off x="-1221120" y="2778480"/>
            <a:ext cx="3340800" cy="911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BIOENG-310  / </a:t>
            </a: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PET</a:t>
            </a:r>
            <a:endParaRPr b="0" lang="en-GB" sz="7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905040" y="1563840"/>
            <a:ext cx="3671280" cy="32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>
            <a:norm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500" spc="-1" strike="noStrike">
                <a:solidFill>
                  <a:srgbClr val="413c3a"/>
                </a:solidFill>
                <a:latin typeface="Arial"/>
              </a:rPr>
              <a:t>FDG-PET detects interictal hypometabolism matching EEG abnormalities.</a:t>
            </a:r>
            <a:endParaRPr b="0" lang="en-GB" sz="1500" spc="-1" strike="noStrike"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500" spc="-1" strike="noStrike">
                <a:solidFill>
                  <a:srgbClr val="413c3a"/>
                </a:solidFill>
                <a:latin typeface="Arial"/>
              </a:rPr>
              <a:t>FDG-PET is impractical for real-time seizure imaging in clinical settings due to slow update of FDG</a:t>
            </a:r>
            <a:endParaRPr b="0" lang="en-GB" sz="1500" spc="-1" strike="noStrike"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500" spc="-1" strike="noStrike">
                <a:solidFill>
                  <a:srgbClr val="413c3a"/>
                </a:solidFill>
                <a:latin typeface="Arial"/>
              </a:rPr>
              <a:t>PET-MRI Coregistration combines PET’s functional data with MRI’s structural detail </a:t>
            </a:r>
            <a:endParaRPr b="0" lang="en-GB" sz="1500" spc="-1" strike="noStrike"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500" spc="-1" strike="noStrike">
                <a:solidFill>
                  <a:srgbClr val="413c3a"/>
                </a:solidFill>
                <a:latin typeface="Arial"/>
              </a:rPr>
              <a:t>PET-MRI Coregistration is useful when there are no visible abnormalities on MRI.</a:t>
            </a:r>
            <a:endParaRPr b="0" lang="en-GB" sz="1500" spc="-1" strike="noStrike">
              <a:latin typeface="Arial"/>
            </a:endParaRPr>
          </a:p>
        </p:txBody>
      </p:sp>
      <p:pic>
        <p:nvPicPr>
          <p:cNvPr id="241" name="Picture 1" descr=""/>
          <p:cNvPicPr/>
          <p:nvPr/>
        </p:nvPicPr>
        <p:blipFill>
          <a:blip r:embed="rId1"/>
          <a:stretch/>
        </p:blipFill>
        <p:spPr>
          <a:xfrm>
            <a:off x="4959720" y="1690200"/>
            <a:ext cx="3671280" cy="3010320"/>
          </a:xfrm>
          <a:prstGeom prst="rect">
            <a:avLst/>
          </a:prstGeom>
          <a:ln>
            <a:noFill/>
          </a:ln>
        </p:spPr>
      </p:pic>
      <p:sp>
        <p:nvSpPr>
          <p:cNvPr id="242" name="TextShape 2"/>
          <p:cNvSpPr txBox="1"/>
          <p:nvPr/>
        </p:nvSpPr>
        <p:spPr>
          <a:xfrm>
            <a:off x="905040" y="131040"/>
            <a:ext cx="3666600" cy="1072440"/>
          </a:xfrm>
          <a:prstGeom prst="rect">
            <a:avLst/>
          </a:prstGeom>
          <a:noFill/>
          <a:ln>
            <a:noFill/>
          </a:ln>
        </p:spPr>
        <p:txBody>
          <a:bodyPr lIns="180000" rIns="72000" tIns="0" bIns="46800">
            <a:normAutofit/>
          </a:bodyPr>
          <a:p>
            <a:pPr>
              <a:lnSpc>
                <a:spcPct val="90000"/>
              </a:lnSpc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PET Clinical Application - Epilepsy</a:t>
            </a:r>
            <a:endParaRPr b="0" lang="fr-FR" sz="32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43" name="TextShape 3"/>
          <p:cNvSpPr txBox="1"/>
          <p:nvPr/>
        </p:nvSpPr>
        <p:spPr>
          <a:xfrm>
            <a:off x="8631360" y="195120"/>
            <a:ext cx="512280" cy="16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0" bIns="0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fld id="{C8561C19-7124-4384-B687-27AD37D7CAF2}" type="slidenum">
              <a:rPr b="1" lang="en-GB" sz="700" spc="-1" strike="noStrike">
                <a:solidFill>
                  <a:srgbClr val="413c3a"/>
                </a:solidFill>
                <a:latin typeface="Franklin Gothic Demi Cond"/>
              </a:rPr>
              <a:t>&lt;number&gt;</a:t>
            </a:fld>
            <a:endParaRPr b="0" lang="en-GB" sz="700" spc="-1" strike="noStrike">
              <a:latin typeface="Times New Roman"/>
            </a:endParaRPr>
          </a:p>
        </p:txBody>
      </p:sp>
      <p:sp>
        <p:nvSpPr>
          <p:cNvPr id="244" name="TextShape 4"/>
          <p:cNvSpPr txBox="1"/>
          <p:nvPr/>
        </p:nvSpPr>
        <p:spPr>
          <a:xfrm rot="16200000">
            <a:off x="-1221120" y="2778480"/>
            <a:ext cx="3340800" cy="911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BIOENG-310  / </a:t>
            </a: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PET</a:t>
            </a:r>
            <a:endParaRPr b="0" lang="en-GB" sz="7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905040" y="1532520"/>
            <a:ext cx="4046760" cy="329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>
            <a:norm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800" spc="-1" strike="noStrike">
                <a:solidFill>
                  <a:srgbClr val="413c3a"/>
                </a:solidFill>
                <a:latin typeface="Arial"/>
              </a:rPr>
              <a:t>FDG-PET measures glucose metabolism in the brain and reveals different patterns of hypometabolism depending on the type of dementia.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246" name="Picture 2" descr=""/>
          <p:cNvPicPr/>
          <p:nvPr/>
        </p:nvPicPr>
        <p:blipFill>
          <a:blip r:embed="rId1"/>
          <a:stretch/>
        </p:blipFill>
        <p:spPr>
          <a:xfrm>
            <a:off x="4951800" y="1009440"/>
            <a:ext cx="3671280" cy="2101680"/>
          </a:xfrm>
          <a:prstGeom prst="rect">
            <a:avLst/>
          </a:prstGeom>
          <a:ln>
            <a:noFill/>
          </a:ln>
        </p:spPr>
      </p:pic>
      <p:sp>
        <p:nvSpPr>
          <p:cNvPr id="247" name="TextShape 2"/>
          <p:cNvSpPr txBox="1"/>
          <p:nvPr/>
        </p:nvSpPr>
        <p:spPr>
          <a:xfrm>
            <a:off x="905040" y="178560"/>
            <a:ext cx="6005520" cy="601560"/>
          </a:xfrm>
          <a:prstGeom prst="rect">
            <a:avLst/>
          </a:prstGeom>
          <a:noFill/>
          <a:ln>
            <a:noFill/>
          </a:ln>
        </p:spPr>
        <p:txBody>
          <a:bodyPr lIns="180000" rIns="72000" tIns="0" bIns="46800">
            <a:normAutofit/>
          </a:bodyPr>
          <a:p>
            <a:pPr>
              <a:lnSpc>
                <a:spcPct val="90000"/>
              </a:lnSpc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PET Clinical Application - Dementia</a:t>
            </a:r>
            <a:endParaRPr b="0" lang="fr-FR" sz="32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48" name="TextShape 3"/>
          <p:cNvSpPr txBox="1"/>
          <p:nvPr/>
        </p:nvSpPr>
        <p:spPr>
          <a:xfrm>
            <a:off x="8631360" y="195120"/>
            <a:ext cx="512280" cy="16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0" bIns="0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fld id="{0E50D5A3-BA0E-4B1D-872A-EC1F62C40A10}" type="slidenum">
              <a:rPr b="1" lang="en-GB" sz="700" spc="-1" strike="noStrike">
                <a:solidFill>
                  <a:srgbClr val="413c3a"/>
                </a:solidFill>
                <a:latin typeface="Franklin Gothic Demi Cond"/>
              </a:rPr>
              <a:t>&lt;number&gt;</a:t>
            </a:fld>
            <a:endParaRPr b="0" lang="en-GB" sz="700" spc="-1" strike="noStrike">
              <a:latin typeface="Times New Roman"/>
            </a:endParaRPr>
          </a:p>
        </p:txBody>
      </p:sp>
      <p:graphicFrame>
        <p:nvGraphicFramePr>
          <p:cNvPr id="249" name="Table 4"/>
          <p:cNvGraphicFramePr/>
          <p:nvPr/>
        </p:nvGraphicFramePr>
        <p:xfrm>
          <a:off x="1087920" y="3337200"/>
          <a:ext cx="7731000" cy="1482840"/>
        </p:xfrm>
        <a:graphic>
          <a:graphicData uri="http://schemas.openxmlformats.org/drawingml/2006/table">
            <a:tbl>
              <a:tblPr/>
              <a:tblGrid>
                <a:gridCol w="335880"/>
                <a:gridCol w="3077280"/>
                <a:gridCol w="431784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1350" spc="-1" strike="noStrike">
                          <a:solidFill>
                            <a:srgbClr val="413c3a"/>
                          </a:solidFill>
                          <a:latin typeface="Arial"/>
                        </a:rPr>
                        <a:t>A</a:t>
                      </a:r>
                      <a:endParaRPr b="0" lang="en-GB" sz="13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13c3a"/>
                      </a:solidFill>
                    </a:lnL>
                    <a:lnR w="12240">
                      <a:solidFill>
                        <a:srgbClr val="413c3a"/>
                      </a:solidFill>
                    </a:lnR>
                    <a:lnT w="12240">
                      <a:solidFill>
                        <a:srgbClr val="413c3a"/>
                      </a:solidFill>
                    </a:lnT>
                    <a:lnB w="12240">
                      <a:solidFill>
                        <a:srgbClr val="413c3a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1350" spc="-1" strike="noStrike">
                          <a:solidFill>
                            <a:srgbClr val="413c3a"/>
                          </a:solidFill>
                          <a:latin typeface="Arial"/>
                        </a:rPr>
                        <a:t>Alzheimer’s Disease (AD)</a:t>
                      </a:r>
                      <a:endParaRPr b="0" lang="en-GB" sz="13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13c3a"/>
                      </a:solidFill>
                    </a:lnL>
                    <a:lnR w="12240">
                      <a:solidFill>
                        <a:srgbClr val="413c3a"/>
                      </a:solidFill>
                    </a:lnR>
                    <a:lnT w="12240">
                      <a:solidFill>
                        <a:srgbClr val="413c3a"/>
                      </a:solidFill>
                    </a:lnT>
                    <a:lnB w="12240">
                      <a:solidFill>
                        <a:srgbClr val="413c3a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1200" spc="-1" strike="noStrike">
                          <a:solidFill>
                            <a:srgbClr val="413c3a"/>
                          </a:solidFill>
                          <a:latin typeface="Arial"/>
                        </a:rPr>
                        <a:t>Parietotemporal + posterior cingulate hypometabolism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13c3a"/>
                      </a:solidFill>
                    </a:lnL>
                    <a:lnR w="12240">
                      <a:solidFill>
                        <a:srgbClr val="413c3a"/>
                      </a:solidFill>
                    </a:lnR>
                    <a:lnT w="12240">
                      <a:solidFill>
                        <a:srgbClr val="413c3a"/>
                      </a:solidFill>
                    </a:lnT>
                    <a:lnB w="12240">
                      <a:solidFill>
                        <a:srgbClr val="413c3a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1350" spc="-1" strike="noStrike">
                          <a:solidFill>
                            <a:srgbClr val="413c3a"/>
                          </a:solidFill>
                          <a:latin typeface="Arial"/>
                        </a:rPr>
                        <a:t>B</a:t>
                      </a:r>
                      <a:endParaRPr b="0" lang="en-GB" sz="13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13c3a"/>
                      </a:solidFill>
                    </a:lnL>
                    <a:lnR w="12240">
                      <a:solidFill>
                        <a:srgbClr val="413c3a"/>
                      </a:solidFill>
                    </a:lnR>
                    <a:lnT w="12240">
                      <a:solidFill>
                        <a:srgbClr val="413c3a"/>
                      </a:solidFill>
                    </a:lnT>
                    <a:lnB w="12240">
                      <a:solidFill>
                        <a:srgbClr val="413c3a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1350" spc="-1" strike="noStrike">
                          <a:solidFill>
                            <a:srgbClr val="413c3a"/>
                          </a:solidFill>
                          <a:latin typeface="Arial"/>
                        </a:rPr>
                        <a:t>Dementia with Lewy Bodies (DLB)</a:t>
                      </a:r>
                      <a:endParaRPr b="0" lang="en-GB" sz="13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13c3a"/>
                      </a:solidFill>
                    </a:lnL>
                    <a:lnR w="12240">
                      <a:solidFill>
                        <a:srgbClr val="413c3a"/>
                      </a:solidFill>
                    </a:lnR>
                    <a:lnT w="12240">
                      <a:solidFill>
                        <a:srgbClr val="413c3a"/>
                      </a:solidFill>
                    </a:lnT>
                    <a:lnB w="12240">
                      <a:solidFill>
                        <a:srgbClr val="413c3a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1200" spc="-1" strike="noStrike">
                          <a:solidFill>
                            <a:srgbClr val="413c3a"/>
                          </a:solidFill>
                          <a:latin typeface="Arial"/>
                        </a:rPr>
                        <a:t>Occipital hypometabolism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13c3a"/>
                      </a:solidFill>
                    </a:lnL>
                    <a:lnR w="12240">
                      <a:solidFill>
                        <a:srgbClr val="413c3a"/>
                      </a:solidFill>
                    </a:lnR>
                    <a:lnT w="12240">
                      <a:solidFill>
                        <a:srgbClr val="413c3a"/>
                      </a:solidFill>
                    </a:lnT>
                    <a:lnB w="12240">
                      <a:solidFill>
                        <a:srgbClr val="413c3a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1350" spc="-1" strike="noStrike">
                          <a:solidFill>
                            <a:srgbClr val="413c3a"/>
                          </a:solidFill>
                          <a:latin typeface="Arial"/>
                        </a:rPr>
                        <a:t>C</a:t>
                      </a:r>
                      <a:endParaRPr b="0" lang="en-GB" sz="13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13c3a"/>
                      </a:solidFill>
                    </a:lnL>
                    <a:lnR w="12240">
                      <a:solidFill>
                        <a:srgbClr val="413c3a"/>
                      </a:solidFill>
                    </a:lnR>
                    <a:lnT w="12240">
                      <a:solidFill>
                        <a:srgbClr val="413c3a"/>
                      </a:solidFill>
                    </a:lnT>
                    <a:lnB w="12240">
                      <a:solidFill>
                        <a:srgbClr val="413c3a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1200" spc="-1" strike="noStrike">
                          <a:solidFill>
                            <a:srgbClr val="413c3a"/>
                          </a:solidFill>
                          <a:latin typeface="Arial"/>
                        </a:rPr>
                        <a:t>Frontotemporal Lobar Degeneration (FTLD)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13c3a"/>
                      </a:solidFill>
                    </a:lnL>
                    <a:lnR w="12240">
                      <a:solidFill>
                        <a:srgbClr val="413c3a"/>
                      </a:solidFill>
                    </a:lnR>
                    <a:lnT w="12240">
                      <a:solidFill>
                        <a:srgbClr val="413c3a"/>
                      </a:solidFill>
                    </a:lnT>
                    <a:lnB w="12240">
                      <a:solidFill>
                        <a:srgbClr val="413c3a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1200" spc="-1" strike="noStrike">
                          <a:solidFill>
                            <a:srgbClr val="413c3a"/>
                          </a:solidFill>
                          <a:latin typeface="Arial"/>
                        </a:rPr>
                        <a:t>Frontal / anterior temporal hypometabolism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13c3a"/>
                      </a:solidFill>
                    </a:lnL>
                    <a:lnR w="12240">
                      <a:solidFill>
                        <a:srgbClr val="413c3a"/>
                      </a:solidFill>
                    </a:lnR>
                    <a:lnT w="12240">
                      <a:solidFill>
                        <a:srgbClr val="413c3a"/>
                      </a:solidFill>
                    </a:lnT>
                    <a:lnB w="12240">
                      <a:solidFill>
                        <a:srgbClr val="413c3a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1350" spc="-1" strike="noStrike">
                          <a:solidFill>
                            <a:srgbClr val="413c3a"/>
                          </a:solidFill>
                          <a:latin typeface="Arial"/>
                        </a:rPr>
                        <a:t>D</a:t>
                      </a:r>
                      <a:endParaRPr b="0" lang="en-GB" sz="13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13c3a"/>
                      </a:solidFill>
                    </a:lnL>
                    <a:lnR w="12240">
                      <a:solidFill>
                        <a:srgbClr val="413c3a"/>
                      </a:solidFill>
                    </a:lnR>
                    <a:lnT w="12240">
                      <a:solidFill>
                        <a:srgbClr val="413c3a"/>
                      </a:solidFill>
                    </a:lnT>
                    <a:lnB w="12240">
                      <a:solidFill>
                        <a:srgbClr val="413c3a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1350" spc="-1" strike="noStrike">
                          <a:solidFill>
                            <a:srgbClr val="413c3a"/>
                          </a:solidFill>
                          <a:latin typeface="Arial"/>
                        </a:rPr>
                        <a:t>Vascular Dementia </a:t>
                      </a:r>
                      <a:endParaRPr b="0" lang="en-GB" sz="13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13c3a"/>
                      </a:solidFill>
                    </a:lnL>
                    <a:lnR w="12240">
                      <a:solidFill>
                        <a:srgbClr val="413c3a"/>
                      </a:solidFill>
                    </a:lnR>
                    <a:lnT w="12240">
                      <a:solidFill>
                        <a:srgbClr val="413c3a"/>
                      </a:solidFill>
                    </a:lnT>
                    <a:lnB w="12240">
                      <a:solidFill>
                        <a:srgbClr val="413c3a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1200" spc="-1" strike="noStrike">
                          <a:solidFill>
                            <a:srgbClr val="413c3a"/>
                          </a:solidFill>
                          <a:latin typeface="Arial"/>
                        </a:rPr>
                        <a:t>Asymmetric + subcortical involvement</a:t>
                      </a:r>
                      <a:endParaRPr b="0" lang="en-GB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13c3a"/>
                      </a:solidFill>
                    </a:lnL>
                    <a:lnR w="12240">
                      <a:solidFill>
                        <a:srgbClr val="413c3a"/>
                      </a:solidFill>
                    </a:lnR>
                    <a:lnT w="12240">
                      <a:solidFill>
                        <a:srgbClr val="413c3a"/>
                      </a:solidFill>
                    </a:lnT>
                    <a:lnB w="12240">
                      <a:solidFill>
                        <a:srgbClr val="413c3a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0" name="TextShape 5"/>
          <p:cNvSpPr txBox="1"/>
          <p:nvPr/>
        </p:nvSpPr>
        <p:spPr>
          <a:xfrm rot="16200000">
            <a:off x="-1221120" y="2778480"/>
            <a:ext cx="3340800" cy="911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BIOENG-310  / </a:t>
            </a: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PET</a:t>
            </a:r>
            <a:endParaRPr b="0" lang="en-GB" sz="7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5" descr=""/>
          <p:cNvPicPr/>
          <p:nvPr/>
        </p:nvPicPr>
        <p:blipFill>
          <a:blip r:embed="rId1"/>
          <a:stretch/>
        </p:blipFill>
        <p:spPr>
          <a:xfrm>
            <a:off x="2592360" y="2952720"/>
            <a:ext cx="6290640" cy="2028600"/>
          </a:xfrm>
          <a:prstGeom prst="rect">
            <a:avLst/>
          </a:prstGeom>
          <a:ln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905040" y="674640"/>
            <a:ext cx="7826400" cy="202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>
            <a:norm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400" spc="-1" strike="noStrike">
                <a:solidFill>
                  <a:srgbClr val="413c3a"/>
                </a:solidFill>
                <a:latin typeface="Arial"/>
              </a:rPr>
              <a:t>Accumulation of amyloid plaque is main characteristic of Alzheimer’s disease</a:t>
            </a:r>
            <a:endParaRPr b="0" lang="en-GB" sz="1400" spc="-1" strike="noStrike"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400" spc="-1" strike="noStrike">
                <a:solidFill>
                  <a:srgbClr val="413c3a"/>
                </a:solidFill>
                <a:latin typeface="Arial"/>
              </a:rPr>
              <a:t>Useful for unclear MCI or atypical Alzheimer's</a:t>
            </a:r>
            <a:endParaRPr b="0" lang="en-GB" sz="1400" spc="-1" strike="noStrike"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400" spc="-1" strike="noStrike">
                <a:solidFill>
                  <a:srgbClr val="413c3a"/>
                </a:solidFill>
                <a:latin typeface="Arial"/>
              </a:rPr>
              <a:t>Binary Interpretation</a:t>
            </a:r>
            <a:endParaRPr b="0" lang="en-GB" sz="1400" spc="-1" strike="noStrike"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400" spc="-1" strike="noStrike">
                <a:solidFill>
                  <a:srgbClr val="413c3a"/>
                </a:solidFill>
                <a:latin typeface="Arial"/>
              </a:rPr>
              <a:t>22–30% of cognitively normal people over age 60 also show amyloid plaque on PET scans</a:t>
            </a:r>
            <a:endParaRPr b="0" lang="en-GB" sz="1400" spc="-1" strike="noStrike"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400" spc="-1" strike="noStrike">
                <a:solidFill>
                  <a:srgbClr val="413c3a"/>
                </a:solidFill>
                <a:latin typeface="Arial"/>
              </a:rPr>
              <a:t>Amyloid PET are useful for detecting early pathological changes in Alzheimer's even before symptoms appear</a:t>
            </a:r>
            <a:endParaRPr b="0" lang="en-GB" sz="1400" spc="-1" strike="noStrike"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400" spc="-1" strike="noStrike">
                <a:solidFill>
                  <a:srgbClr val="413c3a"/>
                </a:solidFill>
                <a:latin typeface="Arial"/>
              </a:rPr>
              <a:t>FDG-PET is better for predicting how quickly symptoms may worsen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8631360" y="195120"/>
            <a:ext cx="512280" cy="16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0" bIns="0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fld id="{3590591B-9C93-4CB7-B879-554EE8F6AF13}" type="slidenum">
              <a:rPr b="1" lang="en-GB" sz="700" spc="-1" strike="noStrike">
                <a:solidFill>
                  <a:srgbClr val="413c3a"/>
                </a:solidFill>
                <a:latin typeface="Franklin Gothic Demi Cond"/>
              </a:rPr>
              <a:t>&lt;number&gt;</a:t>
            </a:fld>
            <a:endParaRPr b="0" lang="en-GB" sz="700" spc="-1" strike="noStrike">
              <a:latin typeface="Times New Roman"/>
            </a:endParaRPr>
          </a:p>
        </p:txBody>
      </p:sp>
      <p:sp>
        <p:nvSpPr>
          <p:cNvPr id="254" name="TextShape 3"/>
          <p:cNvSpPr txBox="1"/>
          <p:nvPr/>
        </p:nvSpPr>
        <p:spPr>
          <a:xfrm>
            <a:off x="905040" y="131040"/>
            <a:ext cx="3666600" cy="1072440"/>
          </a:xfrm>
          <a:prstGeom prst="rect">
            <a:avLst/>
          </a:prstGeom>
          <a:noFill/>
          <a:ln>
            <a:noFill/>
          </a:ln>
        </p:spPr>
        <p:txBody>
          <a:bodyPr lIns="180000" rIns="72000" tIns="0" bIns="46800">
            <a:normAutofit/>
          </a:bodyPr>
          <a:p>
            <a:pPr>
              <a:lnSpc>
                <a:spcPct val="90000"/>
              </a:lnSpc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Amyloid Imaging</a:t>
            </a:r>
            <a:br/>
            <a:endParaRPr b="0" lang="fr-FR" sz="3200" spc="-1" strike="noStrike">
              <a:solidFill>
                <a:srgbClr val="413c3a"/>
              </a:solidFill>
              <a:latin typeface="Arial"/>
            </a:endParaRPr>
          </a:p>
        </p:txBody>
      </p:sp>
      <p:pic>
        <p:nvPicPr>
          <p:cNvPr id="255" name="Picture 10" descr=""/>
          <p:cNvPicPr/>
          <p:nvPr/>
        </p:nvPicPr>
        <p:blipFill>
          <a:blip r:embed="rId2"/>
          <a:stretch/>
        </p:blipFill>
        <p:spPr>
          <a:xfrm>
            <a:off x="-15840" y="1561680"/>
            <a:ext cx="926640" cy="333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905040" y="190080"/>
            <a:ext cx="8247960" cy="502920"/>
          </a:xfrm>
          <a:prstGeom prst="rect">
            <a:avLst/>
          </a:prstGeom>
          <a:noFill/>
          <a:ln>
            <a:noFill/>
          </a:ln>
        </p:spPr>
        <p:txBody>
          <a:bodyPr lIns="180000" rIns="72000" tIns="0" bIns="46800">
            <a:normAutofit fontScale="36000"/>
          </a:bodyPr>
          <a:p>
            <a:pPr>
              <a:lnSpc>
                <a:spcPct val="90000"/>
              </a:lnSpc>
            </a:pPr>
            <a:r>
              <a:rPr b="0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The Next Frontier of </a:t>
            </a: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PET  - Parkinson Disease</a:t>
            </a:r>
            <a:br/>
            <a:endParaRPr b="0" lang="fr-FR" sz="3200" spc="-1" strike="noStrike">
              <a:solidFill>
                <a:srgbClr val="413c3a"/>
              </a:solidFill>
              <a:latin typeface="Arial"/>
            </a:endParaRPr>
          </a:p>
        </p:txBody>
      </p:sp>
      <p:pic>
        <p:nvPicPr>
          <p:cNvPr id="257" name="Picture 5" descr=""/>
          <p:cNvPicPr/>
          <p:nvPr/>
        </p:nvPicPr>
        <p:blipFill>
          <a:blip r:embed="rId1"/>
          <a:stretch/>
        </p:blipFill>
        <p:spPr>
          <a:xfrm>
            <a:off x="1411200" y="786240"/>
            <a:ext cx="6317280" cy="65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58" name="CustomShape 2"/>
          <p:cNvSpPr/>
          <p:nvPr/>
        </p:nvSpPr>
        <p:spPr>
          <a:xfrm>
            <a:off x="1037880" y="1735200"/>
            <a:ext cx="4641840" cy="308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>
            <a:norm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Heart PET scans may help identify Parkinson’s disease before symptoms appear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en-GB" sz="1800" spc="-1" strike="noStrike"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800" spc="-1" strike="noStrike">
                <a:solidFill>
                  <a:srgbClr val="413c3a"/>
                </a:solidFill>
                <a:latin typeface="Arial"/>
              </a:rPr>
              <a:t>Low levels of </a:t>
            </a:r>
            <a:r>
              <a:rPr b="1" lang="en-GB" sz="1800" spc="-1" strike="noStrike">
                <a:solidFill>
                  <a:srgbClr val="413c3a"/>
                </a:solidFill>
                <a:latin typeface="Arial"/>
              </a:rPr>
              <a:t>dopamine </a:t>
            </a:r>
            <a:r>
              <a:rPr b="0" lang="en-GB" sz="1800" spc="-1" strike="noStrike">
                <a:solidFill>
                  <a:srgbClr val="413c3a"/>
                </a:solidFill>
                <a:latin typeface="Arial"/>
              </a:rPr>
              <a:t>linked to Parkinson's disease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en-GB" sz="1800" spc="-1" strike="noStrike"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800" spc="-1" strike="noStrike">
                <a:solidFill>
                  <a:srgbClr val="413c3a"/>
                </a:solidFill>
                <a:latin typeface="Arial"/>
              </a:rPr>
              <a:t>Disease processes may not begin in the brain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259" name="Picture 9" descr=""/>
          <p:cNvPicPr/>
          <p:nvPr/>
        </p:nvPicPr>
        <p:blipFill>
          <a:blip r:embed="rId2"/>
          <a:srcRect l="10491" t="40" r="10643" b="-40"/>
          <a:stretch/>
        </p:blipFill>
        <p:spPr>
          <a:xfrm>
            <a:off x="5601240" y="1541160"/>
            <a:ext cx="3132720" cy="2993400"/>
          </a:xfrm>
          <a:prstGeom prst="rect">
            <a:avLst/>
          </a:prstGeom>
          <a:ln>
            <a:noFill/>
          </a:ln>
        </p:spPr>
      </p:pic>
      <p:sp>
        <p:nvSpPr>
          <p:cNvPr id="260" name="TextShape 3"/>
          <p:cNvSpPr txBox="1"/>
          <p:nvPr/>
        </p:nvSpPr>
        <p:spPr>
          <a:xfrm>
            <a:off x="8631360" y="195120"/>
            <a:ext cx="512280" cy="16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0" bIns="0">
            <a:noAutofit/>
          </a:bodyPr>
          <a:p>
            <a:pPr algn="ctr">
              <a:lnSpc>
                <a:spcPct val="100000"/>
              </a:lnSpc>
            </a:pPr>
            <a:fld id="{59E3824D-1E8C-454C-827D-0B073A0D40B0}" type="slidenum">
              <a:rPr b="1" lang="en-GB" sz="700" spc="-1" strike="noStrike">
                <a:solidFill>
                  <a:srgbClr val="413c3a"/>
                </a:solidFill>
                <a:latin typeface="Franklin Gothic Demi Cond"/>
              </a:rPr>
              <a:t>&lt;number&gt;</a:t>
            </a:fld>
            <a:endParaRPr b="0" lang="en-GB" sz="700" spc="-1" strike="noStrike">
              <a:latin typeface="Times New Roman"/>
            </a:endParaRPr>
          </a:p>
        </p:txBody>
      </p:sp>
      <p:sp>
        <p:nvSpPr>
          <p:cNvPr id="261" name="CustomShape 4"/>
          <p:cNvSpPr/>
          <p:nvPr/>
        </p:nvSpPr>
        <p:spPr>
          <a:xfrm flipH="1" flipV="1">
            <a:off x="7841520" y="3746880"/>
            <a:ext cx="260280" cy="92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2" name="CustomShape 5"/>
          <p:cNvSpPr/>
          <p:nvPr/>
        </p:nvSpPr>
        <p:spPr>
          <a:xfrm flipH="1" flipV="1">
            <a:off x="7549920" y="3745440"/>
            <a:ext cx="552600" cy="92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3" name="CustomShape 6"/>
          <p:cNvSpPr/>
          <p:nvPr/>
        </p:nvSpPr>
        <p:spPr>
          <a:xfrm>
            <a:off x="7535880" y="4635000"/>
            <a:ext cx="1500120" cy="50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en-GB" sz="1350" spc="-1" strike="noStrike">
                <a:solidFill>
                  <a:srgbClr val="413c3a"/>
                </a:solidFill>
                <a:latin typeface="Arial"/>
              </a:rPr>
              <a:t>Decrease activity of dopamine</a:t>
            </a:r>
            <a:endParaRPr b="0" lang="en-GB" sz="1350" spc="-1" strike="noStrike">
              <a:latin typeface="Arial"/>
            </a:endParaRPr>
          </a:p>
        </p:txBody>
      </p:sp>
      <p:sp>
        <p:nvSpPr>
          <p:cNvPr id="264" name="TextShape 7"/>
          <p:cNvSpPr txBox="1"/>
          <p:nvPr/>
        </p:nvSpPr>
        <p:spPr>
          <a:xfrm rot="16200000">
            <a:off x="-1221120" y="2778480"/>
            <a:ext cx="3340800" cy="911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BIOENG-310  / </a:t>
            </a: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PET</a:t>
            </a:r>
            <a:endParaRPr b="0" lang="en-GB" sz="7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905040" y="190080"/>
            <a:ext cx="8247960" cy="502920"/>
          </a:xfrm>
          <a:prstGeom prst="rect">
            <a:avLst/>
          </a:prstGeom>
          <a:noFill/>
          <a:ln>
            <a:noFill/>
          </a:ln>
        </p:spPr>
        <p:txBody>
          <a:bodyPr lIns="180000" rIns="72000" tIns="0" bIns="46800">
            <a:normAutofit fontScale="36000"/>
          </a:bodyPr>
          <a:p>
            <a:pPr>
              <a:lnSpc>
                <a:spcPct val="90000"/>
              </a:lnSpc>
            </a:pPr>
            <a:r>
              <a:rPr b="0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The Next Frontier of </a:t>
            </a: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PET  - Traumatic Brain Injury</a:t>
            </a:r>
            <a:br/>
            <a:endParaRPr b="0" lang="fr-FR" sz="32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1037880" y="1288800"/>
            <a:ext cx="7061040" cy="308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0000">
            <a:norm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TBI involves both acute and chronic brain damage from external trauma.</a:t>
            </a:r>
            <a:endParaRPr b="0" lang="en-GB" sz="1800" spc="-1" strike="noStrike"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800" spc="-1" strike="noStrike">
                <a:solidFill>
                  <a:srgbClr val="413c3a"/>
                </a:solidFill>
                <a:latin typeface="Arial"/>
              </a:rPr>
              <a:t>In acute phase, PET can show hypometabolism even when MRI appears normal.</a:t>
            </a:r>
            <a:endParaRPr b="0" lang="en-GB" sz="1800" spc="-1" strike="noStrike"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en-GB" sz="1800" spc="-1" strike="noStrike">
                <a:solidFill>
                  <a:srgbClr val="413c3a"/>
                </a:solidFill>
                <a:latin typeface="Arial"/>
              </a:rPr>
              <a:t>PET detects functional brain abnormalities early 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8631360" y="195120"/>
            <a:ext cx="512280" cy="16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0" bIns="0">
            <a:noAutofit/>
          </a:bodyPr>
          <a:p>
            <a:pPr algn="ctr">
              <a:lnSpc>
                <a:spcPct val="100000"/>
              </a:lnSpc>
            </a:pPr>
            <a:fld id="{DF556962-D158-45CC-821A-9EB6DDF2728F}" type="slidenum">
              <a:rPr b="1" lang="en-GB" sz="700" spc="-1" strike="noStrike">
                <a:solidFill>
                  <a:srgbClr val="413c3a"/>
                </a:solidFill>
                <a:latin typeface="Franklin Gothic Demi Cond"/>
              </a:rPr>
              <a:t>&lt;number&gt;</a:t>
            </a:fld>
            <a:endParaRPr b="0" lang="en-GB" sz="700" spc="-1" strike="noStrike">
              <a:latin typeface="Times New Roman"/>
            </a:endParaRPr>
          </a:p>
        </p:txBody>
      </p:sp>
      <p:sp>
        <p:nvSpPr>
          <p:cNvPr id="268" name="TextShape 4"/>
          <p:cNvSpPr txBox="1"/>
          <p:nvPr/>
        </p:nvSpPr>
        <p:spPr>
          <a:xfrm rot="16200000">
            <a:off x="-1221120" y="2778480"/>
            <a:ext cx="3340800" cy="911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BIOENG-310  / </a:t>
            </a: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PET</a:t>
            </a:r>
            <a:endParaRPr b="0" lang="en-GB" sz="7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905040" y="1563840"/>
            <a:ext cx="7725960" cy="3386520"/>
          </a:xfrm>
          <a:prstGeom prst="rect">
            <a:avLst/>
          </a:prstGeom>
          <a:noFill/>
          <a:ln>
            <a:noFill/>
          </a:ln>
        </p:spPr>
        <p:txBody>
          <a:bodyPr lIns="180000">
            <a:norm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PET is a powerful imaging tool that shows 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how the brain works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, not just how it looks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FDG-PET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 is widely used to diagnose 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neurological diseases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 like Alzheimer’s, Parkinson’s, and brain tumors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e30613"/>
              </a:buClr>
              <a:buSzPct val="90000"/>
              <a:buFont typeface="Wingdings" charset="2"/>
              <a:buChar char="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PET makes invisible diseases 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visible — early, clearly, and functionally</a:t>
            </a: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fr-FR" sz="18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905040" y="131040"/>
            <a:ext cx="3666600" cy="1072440"/>
          </a:xfrm>
          <a:prstGeom prst="rect">
            <a:avLst/>
          </a:prstGeom>
          <a:noFill/>
          <a:ln>
            <a:noFill/>
          </a:ln>
        </p:spPr>
        <p:txBody>
          <a:bodyPr lIns="180000" rIns="72000" tIns="0" bIns="46800">
            <a:noAutofit/>
          </a:bodyPr>
          <a:p>
            <a:pPr>
              <a:lnSpc>
                <a:spcPct val="90000"/>
              </a:lnSpc>
            </a:pPr>
            <a:r>
              <a:rPr b="1" lang="fr-FR" sz="3200" spc="-72" strike="noStrike">
                <a:solidFill>
                  <a:srgbClr val="413c3a"/>
                </a:solidFill>
                <a:latin typeface="Franklin Gothic Demi Cond"/>
                <a:ea typeface="Roboto Black"/>
              </a:rPr>
              <a:t>Conclusion</a:t>
            </a:r>
            <a:endParaRPr b="0" lang="fr-FR" sz="3200" spc="-1" strike="noStrike">
              <a:solidFill>
                <a:srgbClr val="413c3a"/>
              </a:solidFill>
              <a:latin typeface="Arial"/>
            </a:endParaRPr>
          </a:p>
        </p:txBody>
      </p:sp>
      <p:sp>
        <p:nvSpPr>
          <p:cNvPr id="271" name="TextShape 3"/>
          <p:cNvSpPr txBox="1"/>
          <p:nvPr/>
        </p:nvSpPr>
        <p:spPr>
          <a:xfrm>
            <a:off x="8631360" y="195120"/>
            <a:ext cx="512280" cy="16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0" bIns="0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fld id="{F23F7CBB-7F70-46CB-AA93-1D5C0C4E45DF}" type="slidenum">
              <a:rPr b="1" lang="en-GB" sz="700" spc="-1" strike="noStrike">
                <a:solidFill>
                  <a:srgbClr val="413c3a"/>
                </a:solidFill>
                <a:latin typeface="Franklin Gothic Demi Cond"/>
              </a:rPr>
              <a:t>&lt;number&gt;</a:t>
            </a:fld>
            <a:endParaRPr b="0" lang="en-GB" sz="700" spc="-1" strike="noStrike">
              <a:latin typeface="Times New Roman"/>
            </a:endParaRPr>
          </a:p>
        </p:txBody>
      </p:sp>
      <p:sp>
        <p:nvSpPr>
          <p:cNvPr id="272" name="TextShape 4"/>
          <p:cNvSpPr txBox="1"/>
          <p:nvPr/>
        </p:nvSpPr>
        <p:spPr>
          <a:xfrm rot="16200000">
            <a:off x="-1221120" y="2778480"/>
            <a:ext cx="3340800" cy="911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BIOENG-310  / </a:t>
            </a:r>
            <a:r>
              <a:rPr b="0" lang="en-GB" sz="700" spc="-1" strike="noStrike">
                <a:solidFill>
                  <a:srgbClr val="e30613"/>
                </a:solidFill>
                <a:latin typeface="Arial"/>
              </a:rPr>
              <a:t>PET</a:t>
            </a:r>
            <a:endParaRPr b="0" lang="en-GB" sz="7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8CE09B-89B1-4B5D-BED2-87C84F077711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207</TotalTime>
  <Application>Neat_Office/6.2.8.2$Windows_x86 LibreOffice_project/</Application>
  <Words>1245</Words>
  <Paragraphs>114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2019-04-02T06:24:35Z</dcterms:created>
  <dc:creator>Utilisateur Microsoft Office</dc:creator>
  <dc:description/>
  <dc:language>en-GB</dc:language>
  <cp:lastModifiedBy/>
  <dcterms:modified xsi:type="dcterms:W3CDTF">2025-04-28T12:25:05Z</dcterms:modified>
  <cp:revision>179</cp:revision>
  <dc:subject/>
  <dc:title>Welcome to EPFL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0x0101001BFC127AB4946248A5685C1F92D54FFE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PresentationFormat">
    <vt:lpwstr>On-screen Show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10</vt:i4>
  </property>
</Properties>
</file>